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77" r:id="rId4"/>
    <p:sldId id="274" r:id="rId5"/>
    <p:sldId id="278" r:id="rId6"/>
    <p:sldId id="275" r:id="rId7"/>
    <p:sldId id="281" r:id="rId8"/>
    <p:sldId id="280" r:id="rId9"/>
    <p:sldId id="283" r:id="rId10"/>
    <p:sldId id="282" r:id="rId11"/>
  </p:sldIdLst>
  <p:sldSz cx="9144000" cy="6858000" type="screen4x3"/>
  <p:notesSz cx="6797675" cy="98742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116" d="100"/>
          <a:sy n="116" d="100"/>
        </p:scale>
        <p:origin x="-15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11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1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407"/>
            <a:ext cx="2944813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378407"/>
            <a:ext cx="2944813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1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07"/>
            <a:ext cx="2944813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378407"/>
            <a:ext cx="2944813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7500990" cy="25978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800" b="1" dirty="0" err="1" smtClean="0"/>
              <a:t>Оптимизация</a:t>
            </a:r>
            <a:r>
              <a:rPr sz="2800" b="1" dirty="0" smtClean="0"/>
              <a:t> </a:t>
            </a:r>
            <a:r>
              <a:rPr sz="2800" b="1" dirty="0" err="1" smtClean="0"/>
              <a:t>процесса</a:t>
            </a:r>
            <a:r>
              <a:rPr sz="2800" b="1" dirty="0" smtClean="0"/>
              <a:t> </a:t>
            </a:r>
            <a:r>
              <a:rPr sz="2800" b="1" dirty="0" err="1" smtClean="0"/>
              <a:t>проведения</a:t>
            </a:r>
            <a:r>
              <a:rPr sz="2800" b="1" dirty="0" smtClean="0"/>
              <a:t> </a:t>
            </a:r>
            <a:r>
              <a:rPr sz="2800" b="1" dirty="0" err="1" smtClean="0"/>
              <a:t>анкетирования</a:t>
            </a:r>
            <a:r>
              <a:rPr sz="2800" b="1" dirty="0" smtClean="0"/>
              <a:t> </a:t>
            </a:r>
            <a:r>
              <a:rPr sz="2800" b="1" dirty="0" err="1" smtClean="0"/>
              <a:t>родителей</a:t>
            </a:r>
            <a:r>
              <a:rPr sz="2800" b="1" dirty="0" smtClean="0"/>
              <a:t> (</a:t>
            </a:r>
            <a:r>
              <a:rPr sz="2800" b="1" dirty="0" err="1" smtClean="0"/>
              <a:t>законных</a:t>
            </a:r>
            <a:r>
              <a:rPr sz="2800" b="1" dirty="0" smtClean="0"/>
              <a:t> </a:t>
            </a:r>
            <a:r>
              <a:rPr sz="2800" b="1" dirty="0" err="1" smtClean="0"/>
              <a:t>представителей</a:t>
            </a:r>
            <a:r>
              <a:rPr sz="2800" b="1" dirty="0" smtClean="0"/>
              <a:t>) </a:t>
            </a:r>
            <a:r>
              <a:rPr sz="2800" b="1" dirty="0" err="1" smtClean="0"/>
              <a:t>обучающихся</a:t>
            </a:r>
            <a:r>
              <a:rPr sz="2800" b="1" dirty="0" smtClean="0"/>
              <a:t> </a:t>
            </a:r>
            <a:r>
              <a:rPr sz="2800" dirty="0" smtClean="0"/>
              <a:t/>
            </a:r>
            <a:br>
              <a:rPr sz="2800" dirty="0" smtClean="0"/>
            </a:br>
            <a:r>
              <a:rPr sz="2800" b="1" dirty="0" smtClean="0"/>
              <a:t>  МКОУ «</a:t>
            </a:r>
            <a:r>
              <a:rPr sz="2800" b="1" dirty="0" err="1" smtClean="0"/>
              <a:t>Специальная</a:t>
            </a:r>
            <a:r>
              <a:rPr sz="2800" b="1" dirty="0" smtClean="0"/>
              <a:t> </a:t>
            </a:r>
            <a:r>
              <a:rPr sz="2800" b="1" dirty="0" err="1" smtClean="0"/>
              <a:t>школа</a:t>
            </a:r>
            <a:r>
              <a:rPr sz="2800" b="1" dirty="0" smtClean="0"/>
              <a:t> № 30»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446" y="260648"/>
            <a:ext cx="5300875" cy="584775"/>
          </a:xfrm>
        </p:spPr>
        <p:txBody>
          <a:bodyPr/>
          <a:lstStyle/>
          <a:p>
            <a:r>
              <a:rPr lang="ru-RU" b="1" dirty="0" smtClean="0"/>
              <a:t>Достигнутые результаты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357301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фото</a:t>
            </a:r>
            <a:endParaRPr lang="ru-RU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2085882"/>
              </p:ext>
            </p:extLst>
          </p:nvPr>
        </p:nvGraphicFramePr>
        <p:xfrm>
          <a:off x="251519" y="1306851"/>
          <a:ext cx="8609041" cy="453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90"/>
                <a:gridCol w="3655539"/>
                <a:gridCol w="4344012"/>
              </a:tblGrid>
              <a:tr h="881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Принципы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бережливого производства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Действия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7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Стандартизация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алгоритма процесса анкетирования (пошаговое описание действий и методы выполнения работ)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36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электронного анкетирования станет постоянным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(сохранение достижений и постоянный поиск улучшений)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760348"/>
            <a:ext cx="3383234" cy="584775"/>
          </a:xfrm>
        </p:spPr>
        <p:txBody>
          <a:bodyPr/>
          <a:lstStyle/>
          <a:p>
            <a:r>
              <a:rPr dirty="0" err="1" smtClean="0"/>
              <a:t>Паспорт</a:t>
            </a:r>
            <a:r>
              <a:rPr dirty="0" smtClean="0"/>
              <a:t> </a:t>
            </a:r>
            <a:r>
              <a:rPr dirty="0" err="1" smtClean="0"/>
              <a:t>проекта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12" t="20882" r="8235" b="5588"/>
          <a:stretch>
            <a:fillRect/>
          </a:stretch>
        </p:blipFill>
        <p:spPr bwMode="auto">
          <a:xfrm>
            <a:off x="571472" y="1326682"/>
            <a:ext cx="7572428" cy="54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3" y="188640"/>
            <a:ext cx="3665234" cy="584775"/>
          </a:xfrm>
        </p:spPr>
        <p:txBody>
          <a:bodyPr/>
          <a:lstStyle/>
          <a:p>
            <a:r>
              <a:rPr lang="ru-RU" b="1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Чаузова</a:t>
            </a:r>
            <a:r>
              <a:rPr lang="ru-RU" sz="1400" b="1" dirty="0" smtClean="0">
                <a:solidFill>
                  <a:srgbClr val="002060"/>
                </a:solidFill>
              </a:rPr>
              <a:t> Лилия </a:t>
            </a:r>
            <a:r>
              <a:rPr lang="ru-RU" sz="1400" b="1" dirty="0" err="1" smtClean="0">
                <a:solidFill>
                  <a:srgbClr val="002060"/>
                </a:solidFill>
              </a:rPr>
              <a:t>Раисовна</a:t>
            </a:r>
            <a:r>
              <a:rPr lang="ru-RU" sz="1400" b="1" dirty="0" smtClean="0">
                <a:solidFill>
                  <a:srgbClr val="002060"/>
                </a:solidFill>
              </a:rPr>
              <a:t> – директор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Манская Светлана Аркадьевна – заместитель директора по УВР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Зиненко Ольга Анатольевна – заместитель директора по ВР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Бортникова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Наталия Анатольевна – заместитель  директора по УВР куратор 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/>
          <p:cNvSpPr/>
          <p:nvPr/>
        </p:nvSpPr>
        <p:spPr>
          <a:xfrm>
            <a:off x="214282" y="5715016"/>
            <a:ext cx="642941" cy="412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5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101013" y="1916113"/>
            <a:ext cx="5032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1916113"/>
            <a:ext cx="503237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3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571736" y="5643578"/>
            <a:ext cx="5746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6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228850" y="2998788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2" name="Стрелка вправо 131"/>
          <p:cNvSpPr/>
          <p:nvPr/>
        </p:nvSpPr>
        <p:spPr>
          <a:xfrm>
            <a:off x="4386263" y="3006725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" name="Стрелка вправо 132"/>
          <p:cNvSpPr/>
          <p:nvPr/>
        </p:nvSpPr>
        <p:spPr>
          <a:xfrm>
            <a:off x="6511925" y="2998788"/>
            <a:ext cx="365125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4" name="Стрелка вправо 133"/>
          <p:cNvSpPr/>
          <p:nvPr/>
        </p:nvSpPr>
        <p:spPr>
          <a:xfrm>
            <a:off x="8655050" y="3006725"/>
            <a:ext cx="363538" cy="258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4643438" y="5429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7</a:t>
            </a: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/>
        </p:nvGraphicFramePr>
        <p:xfrm>
          <a:off x="598719" y="2368772"/>
          <a:ext cx="1751856" cy="13087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 анкеты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1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  мин.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7" name="Стрелка вправо 136"/>
          <p:cNvSpPr/>
          <p:nvPr/>
        </p:nvSpPr>
        <p:spPr>
          <a:xfrm>
            <a:off x="2214563" y="4613275"/>
            <a:ext cx="34290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8" name="Стрелка вправо 137"/>
          <p:cNvSpPr/>
          <p:nvPr/>
        </p:nvSpPr>
        <p:spPr>
          <a:xfrm>
            <a:off x="4397375" y="4624388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14282" y="2357430"/>
            <a:ext cx="251520" cy="1254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8715404" y="3929066"/>
            <a:ext cx="288032" cy="1440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ВЫХОД</a:t>
            </a: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2609384" y="2348880"/>
          <a:ext cx="1735226" cy="13251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5226">
                  <a:extLst>
                    <a:ext uri="{9D8B030D-6E8A-4147-A177-3AD203B41FA5}"/>
                  </a:extLst>
                </a:gridCol>
              </a:tblGrid>
              <a:tr h="2810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81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Раздача готового бланка  анкеты в каждый класс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         20</a:t>
                      </a:r>
                      <a:r>
                        <a:rPr lang="ru-RU" sz="1400" b="1" baseline="0" dirty="0" smtClean="0"/>
                        <a:t> – 25 ми</a:t>
                      </a:r>
                      <a:r>
                        <a:rPr lang="ru-RU" sz="1400" b="1" dirty="0" smtClean="0"/>
                        <a:t>н.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/>
        </p:nvGraphicFramePr>
        <p:xfrm>
          <a:off x="4839038" y="2348880"/>
          <a:ext cx="1646095" cy="14785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095">
                  <a:extLst>
                    <a:ext uri="{9D8B030D-6E8A-4147-A177-3AD203B41FA5}"/>
                  </a:extLst>
                </a:gridCol>
              </a:tblGrid>
              <a:tr h="2504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Классные руководители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Раздача бланков анкеты родителям для заполнения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7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      90 - 120 мин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6875722" y="2348880"/>
          <a:ext cx="1751856" cy="11973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Родители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0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анкет 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              </a:t>
                      </a:r>
                      <a:r>
                        <a:rPr lang="ru-RU" sz="1400" b="1" dirty="0" smtClean="0"/>
                        <a:t>90 - 120 мин.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429108" y="4005064"/>
          <a:ext cx="1751856" cy="16539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233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Классные руководители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75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анкетирования и составление итогового листа по</a:t>
                      </a:r>
                      <a:r>
                        <a:rPr lang="ru-RU" alt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классу</a:t>
                      </a: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5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40 - 50 мин.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6" name="Таблица 145"/>
          <p:cNvGraphicFramePr>
            <a:graphicFrameLocks noGrp="1"/>
          </p:cNvGraphicFramePr>
          <p:nvPr/>
        </p:nvGraphicFramePr>
        <p:xfrm>
          <a:off x="2589348" y="4005064"/>
          <a:ext cx="1751856" cy="15468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74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Классные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руководители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984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итогового листа анкеты заместителю директора для составления  сводной анкеты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98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10 - 15 мин.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7" name="Таблица 146"/>
          <p:cNvGraphicFramePr>
            <a:graphicFrameLocks noGrp="1"/>
          </p:cNvGraphicFramePr>
          <p:nvPr/>
        </p:nvGraphicFramePr>
        <p:xfrm>
          <a:off x="4781880" y="4005064"/>
          <a:ext cx="1682830" cy="14114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852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результатов анкетирования по школе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63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45 - 50 мин.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9" name="Пятно 1 60"/>
          <p:cNvSpPr/>
          <p:nvPr/>
        </p:nvSpPr>
        <p:spPr>
          <a:xfrm>
            <a:off x="2595563" y="32908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0" name="Пятно 1 60"/>
          <p:cNvSpPr/>
          <p:nvPr/>
        </p:nvSpPr>
        <p:spPr>
          <a:xfrm>
            <a:off x="6786578" y="335756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1" name="Стрелка вправо 150"/>
          <p:cNvSpPr/>
          <p:nvPr/>
        </p:nvSpPr>
        <p:spPr>
          <a:xfrm>
            <a:off x="46038" y="4632325"/>
            <a:ext cx="34925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91" name="TextBox 48"/>
          <p:cNvSpPr txBox="1">
            <a:spLocks noChangeArrowheads="1"/>
          </p:cNvSpPr>
          <p:nvPr/>
        </p:nvSpPr>
        <p:spPr bwMode="auto">
          <a:xfrm>
            <a:off x="0" y="6072206"/>
            <a:ext cx="448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5,5 часов (330 мин) – 7 часов (420 мин.)</a:t>
            </a:r>
          </a:p>
        </p:txBody>
      </p:sp>
      <p:sp>
        <p:nvSpPr>
          <p:cNvPr id="153" name="Пятно 1 60"/>
          <p:cNvSpPr/>
          <p:nvPr/>
        </p:nvSpPr>
        <p:spPr>
          <a:xfrm>
            <a:off x="4527550" y="5816600"/>
            <a:ext cx="444500" cy="3810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4" name="Пятно 1 60"/>
          <p:cNvSpPr/>
          <p:nvPr/>
        </p:nvSpPr>
        <p:spPr>
          <a:xfrm>
            <a:off x="4500563" y="6137275"/>
            <a:ext cx="431800" cy="387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155" name="Таблица 154"/>
          <p:cNvGraphicFramePr>
            <a:graphicFrameLocks noGrp="1"/>
          </p:cNvGraphicFramePr>
          <p:nvPr/>
        </p:nvGraphicFramePr>
        <p:xfrm>
          <a:off x="4953000" y="5915025"/>
          <a:ext cx="4191000" cy="10341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/>
                  </a:extLst>
                </a:gridCol>
              </a:tblGrid>
              <a:tr h="243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распространения бланков анкет</a:t>
                      </a:r>
                      <a:endParaRPr lang="ru-RU" alt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9" marB="45719"/>
                </a:tc>
                <a:extLst>
                  <a:ext uri="{0D108BD9-81ED-4DB2-BD59-A6C34878D82A}"/>
                </a:extLst>
              </a:tr>
              <a:tr h="302636">
                <a:tc>
                  <a:txBody>
                    <a:bodyPr/>
                    <a:lstStyle/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Долговременный процесс заполнения анкет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0" marR="91420" marT="45719" marB="45719"/>
                </a:tc>
                <a:extLst>
                  <a:ext uri="{0D108BD9-81ED-4DB2-BD59-A6C34878D82A}"/>
                </a:extLst>
              </a:tr>
              <a:tr h="39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Ручной подсчёт результатов анкетирования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0" marR="91420" marT="45719" marB="45719"/>
                </a:tc>
              </a:tr>
            </a:tbl>
          </a:graphicData>
        </a:graphic>
      </p:graphicFrame>
      <p:sp>
        <p:nvSpPr>
          <p:cNvPr id="15401" name="Прямоугольник 54"/>
          <p:cNvSpPr>
            <a:spLocks noChangeArrowheads="1"/>
          </p:cNvSpPr>
          <p:nvPr/>
        </p:nvSpPr>
        <p:spPr bwMode="auto">
          <a:xfrm>
            <a:off x="6091238" y="5661025"/>
            <a:ext cx="304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/>
              <a:t>Условные обозначения: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3851275" y="1916113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2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35150" y="1897063"/>
            <a:ext cx="504825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1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9463057"/>
              </p:ext>
            </p:extLst>
          </p:nvPr>
        </p:nvGraphicFramePr>
        <p:xfrm>
          <a:off x="6893023" y="4005065"/>
          <a:ext cx="1682830" cy="12241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2830">
                  <a:extLst>
                    <a:ext uri="{9D8B030D-6E8A-4147-A177-3AD203B41FA5}"/>
                  </a:extLst>
                </a:gridCol>
              </a:tblGrid>
              <a:tr h="2745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019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сводной  анкеты по школе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3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15 - 20 мин.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6524625" y="4613275"/>
            <a:ext cx="352425" cy="263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488" y="53006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8</a:t>
            </a:r>
          </a:p>
        </p:txBody>
      </p:sp>
      <p:sp>
        <p:nvSpPr>
          <p:cNvPr id="139" name="Пятно 1 60"/>
          <p:cNvSpPr/>
          <p:nvPr/>
        </p:nvSpPr>
        <p:spPr>
          <a:xfrm>
            <a:off x="4629150" y="334168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9" name="Пятно 1 60"/>
          <p:cNvSpPr/>
          <p:nvPr/>
        </p:nvSpPr>
        <p:spPr>
          <a:xfrm>
            <a:off x="1571604" y="535782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0" name="Пятно 1 60"/>
          <p:cNvSpPr/>
          <p:nvPr/>
        </p:nvSpPr>
        <p:spPr>
          <a:xfrm>
            <a:off x="5429256" y="52863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1" name="Пятно 1 60"/>
          <p:cNvSpPr/>
          <p:nvPr/>
        </p:nvSpPr>
        <p:spPr>
          <a:xfrm>
            <a:off x="4576763" y="6500813"/>
            <a:ext cx="395287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427" y="332656"/>
            <a:ext cx="4139146" cy="584775"/>
          </a:xfrm>
        </p:spPr>
        <p:txBody>
          <a:bodyPr/>
          <a:lstStyle/>
          <a:p>
            <a:r>
              <a:rPr lang="ru-RU" b="1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89" y="3815389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60"/>
          <p:cNvSpPr/>
          <p:nvPr/>
        </p:nvSpPr>
        <p:spPr>
          <a:xfrm>
            <a:off x="5572132" y="5000636"/>
            <a:ext cx="571504" cy="36194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7" name="Пятно 1 60"/>
          <p:cNvSpPr/>
          <p:nvPr/>
        </p:nvSpPr>
        <p:spPr>
          <a:xfrm>
            <a:off x="6357950" y="5214950"/>
            <a:ext cx="428628" cy="36194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Пятно 1 60"/>
          <p:cNvSpPr/>
          <p:nvPr/>
        </p:nvSpPr>
        <p:spPr>
          <a:xfrm>
            <a:off x="5786446" y="5500702"/>
            <a:ext cx="461954" cy="3238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500166" y="1571612"/>
            <a:ext cx="403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Длительный процесс распространения бланков анкет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571604" y="2357430"/>
            <a:ext cx="40449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Долговременный процесс заполнения анкет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14480" y="3143248"/>
            <a:ext cx="425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Ручной подсчёт результатов анкетирования</a:t>
            </a:r>
          </a:p>
        </p:txBody>
      </p:sp>
      <p:sp>
        <p:nvSpPr>
          <p:cNvPr id="12" name="Пятно 1 60"/>
          <p:cNvSpPr/>
          <p:nvPr/>
        </p:nvSpPr>
        <p:spPr>
          <a:xfrm>
            <a:off x="928662" y="142873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928662" y="221455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Пятно 1 60"/>
          <p:cNvSpPr/>
          <p:nvPr/>
        </p:nvSpPr>
        <p:spPr>
          <a:xfrm>
            <a:off x="928662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 rot="20625209">
            <a:off x="6857800" y="2407517"/>
            <a:ext cx="1520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 rot="20483319">
            <a:off x="6865803" y="3818326"/>
            <a:ext cx="15500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rot="20371536">
            <a:off x="6845741" y="5276764"/>
            <a:ext cx="15815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Уровень организации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3938" y="6500813"/>
            <a:ext cx="3476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9523DDE-D8F3-468B-BB6F-AF7A862F8559}" type="slidenum">
              <a:rPr lang="ru-RU" altLang="ru-RU" b="1" smtClean="0">
                <a:solidFill>
                  <a:srgbClr val="215968"/>
                </a:solidFill>
                <a:latin typeface="Arial" charset="0"/>
                <a:cs typeface="Arial" charset="0"/>
              </a:rPr>
              <a:pPr algn="ctr"/>
              <a:t>6</a:t>
            </a:fld>
            <a:endParaRPr lang="ru-RU" altLang="ru-RU" b="1" smtClean="0">
              <a:solidFill>
                <a:srgbClr val="215968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28596" y="571501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5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101013" y="1916113"/>
            <a:ext cx="5032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4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1916113"/>
            <a:ext cx="503237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3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228850" y="2998788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4386263" y="3006725"/>
            <a:ext cx="427037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6511925" y="2998788"/>
            <a:ext cx="365125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Стрелка вправо 133"/>
          <p:cNvSpPr/>
          <p:nvPr/>
        </p:nvSpPr>
        <p:spPr>
          <a:xfrm>
            <a:off x="8655050" y="3006725"/>
            <a:ext cx="363538" cy="258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/>
        </p:nvGraphicFramePr>
        <p:xfrm>
          <a:off x="598719" y="2368772"/>
          <a:ext cx="1751856" cy="13392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бланка анкеты в ЭШ-2.0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 мин.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214282" y="2428868"/>
            <a:ext cx="251520" cy="1254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2357422" y="4071942"/>
            <a:ext cx="288032" cy="1440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ВЫХОД</a:t>
            </a: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2609384" y="2428867"/>
          <a:ext cx="1735226" cy="1546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5226">
                  <a:extLst>
                    <a:ext uri="{9D8B030D-6E8A-4147-A177-3AD203B41FA5}"/>
                  </a:extLst>
                </a:gridCol>
              </a:tblGrid>
              <a:tr h="2010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81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классным руководителям об анкетировании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5 ми</a:t>
                      </a:r>
                      <a:r>
                        <a:rPr lang="ru-RU" sz="1200" b="1" dirty="0" smtClean="0"/>
                        <a:t>н. 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/>
        </p:nvGraphicFramePr>
        <p:xfrm>
          <a:off x="4839038" y="2348880"/>
          <a:ext cx="1646095" cy="16808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095">
                  <a:extLst>
                    <a:ext uri="{9D8B030D-6E8A-4147-A177-3AD203B41FA5}"/>
                  </a:extLst>
                </a:gridCol>
              </a:tblGrid>
              <a:tr h="2504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Классные руководители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родителям о  проведении анкетирования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5 - 10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 мин.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6875722" y="2348880"/>
          <a:ext cx="1751856" cy="13147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3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Родители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0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анкет через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личный кабинет, </a:t>
                      </a:r>
                      <a:r>
                        <a:rPr lang="ru-RU" alt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дневник</a:t>
                      </a:r>
                      <a:endParaRPr lang="ru-RU" alt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804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10 - 20  мин.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429108" y="4005064"/>
          <a:ext cx="1751856" cy="16493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/>
                  </a:extLst>
                </a:gridCol>
              </a:tblGrid>
              <a:tr h="2233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Заместитель директора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7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Распечатка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сводной анкеты по школе</a:t>
                      </a:r>
                      <a:endParaRPr lang="ru-RU" alt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5 - 10 мин. 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1" name="Стрелка вправо 150"/>
          <p:cNvSpPr/>
          <p:nvPr/>
        </p:nvSpPr>
        <p:spPr>
          <a:xfrm>
            <a:off x="46038" y="4632325"/>
            <a:ext cx="349250" cy="27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61" name="TextBox 48"/>
          <p:cNvSpPr txBox="1">
            <a:spLocks noChangeArrowheads="1"/>
          </p:cNvSpPr>
          <p:nvPr/>
        </p:nvSpPr>
        <p:spPr bwMode="auto">
          <a:xfrm>
            <a:off x="101600" y="6124575"/>
            <a:ext cx="4481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>
                <a:latin typeface="Calibri" pitchFamily="34" charset="0"/>
              </a:rPr>
              <a:t>ВПП (время протекания процесса)  – </a:t>
            </a:r>
            <a:r>
              <a:rPr lang="ru-RU" altLang="ru-RU" sz="1400" b="1" dirty="0" smtClean="0">
                <a:latin typeface="Calibri" pitchFamily="34" charset="0"/>
              </a:rPr>
              <a:t>45 мин </a:t>
            </a:r>
            <a:r>
              <a:rPr lang="ru-RU" altLang="ru-RU" sz="1400" b="1" dirty="0">
                <a:latin typeface="Calibri" pitchFamily="34" charset="0"/>
              </a:rPr>
              <a:t>-  </a:t>
            </a:r>
            <a:r>
              <a:rPr lang="ru-RU" altLang="ru-RU" sz="1400" b="1" dirty="0" smtClean="0">
                <a:latin typeface="Calibri" pitchFamily="34" charset="0"/>
              </a:rPr>
              <a:t>1,08 </a:t>
            </a:r>
            <a:r>
              <a:rPr lang="ru-RU" altLang="ru-RU" sz="1400" b="1" dirty="0">
                <a:latin typeface="Calibri" pitchFamily="34" charset="0"/>
              </a:rPr>
              <a:t>часа </a:t>
            </a:r>
            <a:r>
              <a:rPr lang="ru-RU" altLang="ru-RU" sz="1400" b="1" dirty="0" smtClean="0">
                <a:latin typeface="Calibri" pitchFamily="34" charset="0"/>
              </a:rPr>
              <a:t>(65 </a:t>
            </a:r>
            <a:r>
              <a:rPr lang="ru-RU" altLang="ru-RU" sz="1400" b="1" dirty="0">
                <a:latin typeface="Calibri" pitchFamily="34" charset="0"/>
              </a:rPr>
              <a:t>мин.)</a:t>
            </a:r>
          </a:p>
          <a:p>
            <a:pPr algn="ctr" eaLnBrk="1" hangingPunct="1"/>
            <a:r>
              <a:rPr lang="ru-RU" altLang="ru-RU" sz="1400" b="1" dirty="0">
                <a:latin typeface="Calibri" pitchFamily="34" charset="0"/>
              </a:rPr>
              <a:t>Экономия времени </a:t>
            </a:r>
            <a:r>
              <a:rPr lang="ru-RU" altLang="ru-RU" sz="1400" b="1" dirty="0" smtClean="0">
                <a:latin typeface="Calibri" pitchFamily="34" charset="0"/>
              </a:rPr>
              <a:t>4,75 </a:t>
            </a:r>
            <a:r>
              <a:rPr lang="ru-RU" altLang="ru-RU" sz="1400" b="1" dirty="0">
                <a:latin typeface="Calibri" pitchFamily="34" charset="0"/>
              </a:rPr>
              <a:t>- </a:t>
            </a:r>
            <a:r>
              <a:rPr lang="ru-RU" altLang="ru-RU" sz="1400" b="1" dirty="0" smtClean="0">
                <a:latin typeface="Calibri" pitchFamily="34" charset="0"/>
              </a:rPr>
              <a:t>5,91 часа</a:t>
            </a:r>
            <a:endParaRPr lang="ru-RU" altLang="ru-RU" sz="1400" b="1" dirty="0">
              <a:latin typeface="Calibri" pitchFamily="34" charset="0"/>
            </a:endParaRPr>
          </a:p>
        </p:txBody>
      </p:sp>
      <p:graphicFrame>
        <p:nvGraphicFramePr>
          <p:cNvPr id="155" name="Таблица 154"/>
          <p:cNvGraphicFramePr>
            <a:graphicFrameLocks noGrp="1"/>
          </p:cNvGraphicFramePr>
          <p:nvPr/>
        </p:nvGraphicFramePr>
        <p:xfrm>
          <a:off x="5557838" y="6284913"/>
          <a:ext cx="3606800" cy="303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6800">
                  <a:extLst>
                    <a:ext uri="{9D8B030D-6E8A-4147-A177-3AD203B41FA5}"/>
                  </a:extLst>
                </a:gridCol>
              </a:tblGrid>
              <a:tr h="303212">
                <a:tc>
                  <a:txBody>
                    <a:bodyPr/>
                    <a:lstStyle/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интернета 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 родителей</a:t>
                      </a:r>
                      <a:endParaRPr lang="ru-RU" alt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806" marB="4580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66" name="Прямоугольник 54"/>
          <p:cNvSpPr>
            <a:spLocks noChangeArrowheads="1"/>
          </p:cNvSpPr>
          <p:nvPr/>
        </p:nvSpPr>
        <p:spPr bwMode="auto">
          <a:xfrm>
            <a:off x="5557838" y="5876925"/>
            <a:ext cx="304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</a:rPr>
              <a:t>Условные обозначения: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3851275" y="1916113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2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35150" y="1897063"/>
            <a:ext cx="504825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tx1"/>
                </a:solidFill>
              </a:rPr>
              <a:t>ШАГ 1</a:t>
            </a:r>
          </a:p>
        </p:txBody>
      </p:sp>
      <p:sp>
        <p:nvSpPr>
          <p:cNvPr id="41" name="Пятно 1 60"/>
          <p:cNvSpPr/>
          <p:nvPr/>
        </p:nvSpPr>
        <p:spPr>
          <a:xfrm>
            <a:off x="4910138" y="6124575"/>
            <a:ext cx="617537" cy="7270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2" name="Пятно 1 60"/>
          <p:cNvSpPr/>
          <p:nvPr/>
        </p:nvSpPr>
        <p:spPr>
          <a:xfrm>
            <a:off x="8215338" y="3357562"/>
            <a:ext cx="617537" cy="72548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767926" y="103188"/>
            <a:ext cx="7584705" cy="584775"/>
          </a:xfrm>
        </p:spPr>
        <p:txBody>
          <a:bodyPr/>
          <a:lstStyle/>
          <a:p>
            <a:r>
              <a:rPr lang="ru-RU" b="1" dirty="0" smtClean="0"/>
              <a:t>Карта целевого состояния процесса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625" y="116632"/>
            <a:ext cx="4666662" cy="1077218"/>
          </a:xfrm>
        </p:spPr>
        <p:txBody>
          <a:bodyPr/>
          <a:lstStyle/>
          <a:p>
            <a:r>
              <a:rPr lang="ru-RU" b="1" dirty="0" smtClean="0"/>
              <a:t>План мероприятий по</a:t>
            </a:r>
            <a:br>
              <a:rPr lang="ru-RU" b="1" dirty="0" smtClean="0"/>
            </a:br>
            <a:r>
              <a:rPr lang="ru-RU" b="1" dirty="0" smtClean="0"/>
              <a:t> устранению проблем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0993516"/>
              </p:ext>
            </p:extLst>
          </p:nvPr>
        </p:nvGraphicFramePr>
        <p:xfrm>
          <a:off x="285720" y="1340768"/>
          <a:ext cx="8750777" cy="500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030"/>
                <a:gridCol w="3911778"/>
                <a:gridCol w="1597969"/>
              </a:tblGrid>
              <a:tr h="4484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Планируемые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44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Длительный процесс распространения бланков анкет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анкеты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через образовательную платформу ЭШ-2.0 (модуль «Опросы»)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30.11.2020-03.12.2020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64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Долговременный  процесс заполнения анкет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Информирование родителей 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проведении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электронного анкетирования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Актуализация данных для личных кабинетов родителей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ЭШ-2.0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Создание и отработка алгоритма анкетирования родителей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01.12.2020-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05.12.2020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1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Ручной подсчёт результатов анкетирования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Использование функций модуля «Опросы» для анализа сводной анкеты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01.12.2020-05.12.2020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404938" y="806450"/>
            <a:ext cx="132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/>
                <a:cs typeface="+mn-cs"/>
              </a:rPr>
              <a:t>БЫЛО</a:t>
            </a: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5730875" y="708025"/>
            <a:ext cx="127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libri"/>
                <a:cs typeface="+mn-cs"/>
              </a:rPr>
              <a:t>СТАЛО</a:t>
            </a:r>
          </a:p>
        </p:txBody>
      </p:sp>
      <p:sp>
        <p:nvSpPr>
          <p:cNvPr id="21510" name="Прямоугольник 13"/>
          <p:cNvSpPr>
            <a:spLocks noChangeArrowheads="1"/>
          </p:cNvSpPr>
          <p:nvPr/>
        </p:nvSpPr>
        <p:spPr bwMode="auto">
          <a:xfrm>
            <a:off x="2366963" y="2871788"/>
            <a:ext cx="424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  <a:r>
              <a:rPr lang="en-US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Прямоугольник 14"/>
          <p:cNvSpPr>
            <a:spLocks noChangeArrowheads="1"/>
          </p:cNvSpPr>
          <p:nvPr/>
        </p:nvSpPr>
        <p:spPr bwMode="auto">
          <a:xfrm>
            <a:off x="847725" y="3271838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5,5 часов(330мин. )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7 часов (420 мин.)</a:t>
            </a:r>
          </a:p>
          <a:p>
            <a:pPr algn="ctr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15"/>
          <p:cNvSpPr>
            <a:spLocks noChangeArrowheads="1"/>
          </p:cNvSpPr>
          <p:nvPr/>
        </p:nvSpPr>
        <p:spPr bwMode="auto">
          <a:xfrm>
            <a:off x="3308350" y="3271838"/>
            <a:ext cx="45720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/>
              <a:t>СТАЛО</a:t>
            </a:r>
            <a:r>
              <a:rPr lang="ru-RU" altLang="ru-RU" dirty="0"/>
              <a:t>: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45 мин.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1,08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(65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08400" y="3573463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Прямоугольник 17"/>
          <p:cNvSpPr>
            <a:spLocks noChangeArrowheads="1"/>
          </p:cNvSpPr>
          <p:nvPr/>
        </p:nvSpPr>
        <p:spPr bwMode="auto">
          <a:xfrm>
            <a:off x="2000250" y="4754563"/>
            <a:ext cx="532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ЭКОНОМИЯ ВРЕМЕНИ: 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4,75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5,91 часа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Прямоугольник 18"/>
          <p:cNvSpPr>
            <a:spLocks noChangeArrowheads="1"/>
          </p:cNvSpPr>
          <p:nvPr/>
        </p:nvSpPr>
        <p:spPr bwMode="auto">
          <a:xfrm>
            <a:off x="428596" y="5500702"/>
            <a:ext cx="8482012" cy="903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СНИЖЕНИЕ ВРЕМЕННЫХ ПОТЕРЬ  ЗА СЧЕТ 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проведения анкетирования через информационную систему ЭШ-2.0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9BBB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6" name="Picture 20"/>
          <p:cNvPicPr>
            <a:picLocks noChangeAspect="1" noChangeArrowheads="1"/>
          </p:cNvPicPr>
          <p:nvPr/>
        </p:nvPicPr>
        <p:blipFill>
          <a:blip r:embed="rId2" cstate="print"/>
          <a:srcRect l="2267" t="8711" r="61371" b="43750"/>
          <a:stretch>
            <a:fillRect/>
          </a:stretch>
        </p:blipFill>
        <p:spPr bwMode="auto">
          <a:xfrm>
            <a:off x="755650" y="2871788"/>
            <a:ext cx="115570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8" name="Рисунок 23" descr="двер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20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Рисунок 24" descr="двер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206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Рисунок 25" descr="двер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320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6" descr="челове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95463"/>
            <a:ext cx="2413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11188" y="19891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50875" y="1357313"/>
            <a:ext cx="536575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50875" y="2349500"/>
            <a:ext cx="536575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25" name="Рисунок 31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3263" y="2274888"/>
            <a:ext cx="182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Рисунок 32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1795463"/>
            <a:ext cx="182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Рисунок 33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9263" y="2166938"/>
            <a:ext cx="18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Рисунок 34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850" y="1724025"/>
            <a:ext cx="182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Рисунок 35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425" y="2179638"/>
            <a:ext cx="182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Рисунок 36" descr="дверь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9088" y="1736725"/>
            <a:ext cx="7762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Выноска со стрелкой вправо 38"/>
          <p:cNvSpPr/>
          <p:nvPr/>
        </p:nvSpPr>
        <p:spPr>
          <a:xfrm>
            <a:off x="1604963" y="1550988"/>
            <a:ext cx="1398587" cy="1084262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32" name="Рисунок 39" descr="челове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925" y="1717675"/>
            <a:ext cx="182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Рисунок 46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5363" y="1601788"/>
            <a:ext cx="2873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 стрелкой 47"/>
          <p:cNvCxnSpPr/>
          <p:nvPr/>
        </p:nvCxnSpPr>
        <p:spPr>
          <a:xfrm flipV="1">
            <a:off x="5251450" y="1460500"/>
            <a:ext cx="603250" cy="13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537325" y="1357298"/>
            <a:ext cx="606443" cy="96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5251450" y="2084388"/>
            <a:ext cx="652463" cy="160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37" name="Рисунок 68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550988"/>
            <a:ext cx="33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Рисунок 71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00" y="2011363"/>
            <a:ext cx="2857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Рисунок 72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9888" y="1412875"/>
            <a:ext cx="2857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Рисунок 73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8900" y="1903413"/>
            <a:ext cx="2841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Рисунок 74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0075" y="1268413"/>
            <a:ext cx="2841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Рисунок 75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7063" y="1916113"/>
            <a:ext cx="2857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Рисунок 76" descr="челове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7150" y="1341438"/>
            <a:ext cx="2841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Прямая со стрелкой 77"/>
          <p:cNvCxnSpPr/>
          <p:nvPr/>
        </p:nvCxnSpPr>
        <p:spPr>
          <a:xfrm flipH="1" flipV="1">
            <a:off x="6572264" y="2285992"/>
            <a:ext cx="577850" cy="90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547" name="Picture 27" descr="https://im0-tub-ru.yandex.net/i?id=6054c511aef9539166e18bec51bc59ee&amp;n=33&amp;w=225&amp;h=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875" y="4271963"/>
            <a:ext cx="1560513" cy="1114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48" name="Picture 24"/>
          <p:cNvPicPr>
            <a:picLocks noChangeAspect="1" noChangeArrowheads="1"/>
          </p:cNvPicPr>
          <p:nvPr/>
        </p:nvPicPr>
        <p:blipFill>
          <a:blip r:embed="rId9" cstate="print"/>
          <a:srcRect l="6615" r="15752"/>
          <a:stretch>
            <a:fillRect/>
          </a:stretch>
        </p:blipFill>
        <p:spPr bwMode="auto">
          <a:xfrm>
            <a:off x="6715140" y="2928934"/>
            <a:ext cx="1281113" cy="1166813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171028" cy="740600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/>
          <a:srcRect t="7952" b="3697"/>
          <a:stretch>
            <a:fillRect/>
          </a:stretch>
        </p:blipFill>
        <p:spPr bwMode="auto">
          <a:xfrm>
            <a:off x="7143767" y="4214818"/>
            <a:ext cx="1731973" cy="12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5143504" y="1714488"/>
            <a:ext cx="1000283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ЭШ-2.0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00826" y="1571612"/>
            <a:ext cx="928694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100" b="1" dirty="0" smtClean="0">
                <a:solidFill>
                  <a:srgbClr val="002060"/>
                </a:solidFill>
              </a:rPr>
              <a:t>Личный кабинет граждан </a:t>
            </a:r>
            <a:endParaRPr lang="ru-RU" sz="11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911" y="251937"/>
            <a:ext cx="4271362" cy="584775"/>
          </a:xfrm>
        </p:spPr>
        <p:txBody>
          <a:bodyPr/>
          <a:lstStyle/>
          <a:p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44824"/>
            <a:ext cx="80010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3600" b="1" dirty="0" smtClean="0"/>
              <a:t>Сокращение времени на проведение анкетирования.</a:t>
            </a:r>
          </a:p>
          <a:p>
            <a:pPr algn="just"/>
            <a:r>
              <a:rPr lang="ru-RU" sz="3600" b="1" dirty="0" smtClean="0"/>
              <a:t> </a:t>
            </a:r>
          </a:p>
          <a:p>
            <a:pPr algn="just"/>
            <a:endParaRPr lang="ru-RU" sz="36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/>
              <a:t> Сокращение расходов на бумагу.</a:t>
            </a:r>
          </a:p>
          <a:p>
            <a:pPr algn="just"/>
            <a:endParaRPr lang="ru-RU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10519</TotalTime>
  <Words>524</Words>
  <Application>Microsoft Office PowerPoint</Application>
  <PresentationFormat>Экран (4:3)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Оптимизация процесса проведения анкетирования родителей (законных представителей) обучающихся    МКОУ «Специальная школа № 30»</vt:lpstr>
      <vt:lpstr>Паспорт проекта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Визуализация  </vt:lpstr>
      <vt:lpstr>Результаты проекта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Shkola30</cp:lastModifiedBy>
  <cp:revision>600</cp:revision>
  <cp:lastPrinted>2020-12-16T03:04:22Z</cp:lastPrinted>
  <dcterms:created xsi:type="dcterms:W3CDTF">2007-01-29T08:57:19Z</dcterms:created>
  <dcterms:modified xsi:type="dcterms:W3CDTF">2022-05-25T09:24:39Z</dcterms:modified>
</cp:coreProperties>
</file>